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1" r:id="rId9"/>
    <p:sldId id="263" r:id="rId10"/>
    <p:sldId id="264" r:id="rId11"/>
    <p:sldId id="265" r:id="rId12"/>
    <p:sldId id="267" r:id="rId13"/>
    <p:sldId id="269" r:id="rId14"/>
    <p:sldId id="270" r:id="rId15"/>
    <p:sldId id="271" r:id="rId16"/>
    <p:sldId id="272" r:id="rId17"/>
    <p:sldId id="274" r:id="rId18"/>
    <p:sldId id="275" r:id="rId19"/>
    <p:sldId id="277" r:id="rId20"/>
    <p:sldId id="278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7D4CA-DE99-64B3-F3B3-B4E52DE73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C6B108-0E4C-4630-46D2-2A79F9D19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B2BE89-46A0-6F5C-115F-27573FD9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8F86-96F1-4A4E-AEFD-040651998946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A43B37-9CCE-7720-5A27-28C5FD452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C5D1E1-04DF-13AE-BC4E-64FA880C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3DF0-88CF-4851-97C4-753F17A6EA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51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FB41B-E19D-721D-ABAA-B349A789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8B90A8-48D9-6826-2835-0808DE9C7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7011E6-C413-5043-5B64-037013C3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8F86-96F1-4A4E-AEFD-040651998946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7A7CB0-48A8-0DB1-9280-6D3B9FF5A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B3E29-8892-4594-0DA7-A6239131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3DF0-88CF-4851-97C4-753F17A6EA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108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5AD814-DD13-C37C-62CA-322E64653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97C790-BED2-25AA-69E9-A7C72A290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4530FC-792B-1000-A726-93F3F911B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8F86-96F1-4A4E-AEFD-040651998946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155462-199D-710A-3308-ACD8A970C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19DB57-95AA-3136-1E3F-61E6A0E3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3DF0-88CF-4851-97C4-753F17A6EA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88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B43AA-7840-EA5E-7E5D-3B74B2BC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5B3A96-90E0-48C2-7A91-FD528965F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BE5552-D5F8-8905-8EF0-9CB272CB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8F86-96F1-4A4E-AEFD-040651998946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00867A-4C1E-FA66-4FB9-E15B3E56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1767D6-AF2E-F05B-0B74-14D5BB59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3DF0-88CF-4851-97C4-753F17A6EA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071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074C03-F837-9AD6-2F72-EB144B1F3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D5DFF1-C0B6-38CE-7FED-EF3223921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2AE38-61F2-F621-6FD9-8CE3CD49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8F86-96F1-4A4E-AEFD-040651998946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71B74B-AFCA-2D02-8346-A0D22DAA9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C7B6FC-B839-ED47-B369-06133347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3DF0-88CF-4851-97C4-753F17A6EA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305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08A7E-2C6B-D6EC-0D79-BAA103B07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A73747-C438-82CD-C769-0BC3925A7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6AC0DD-23A4-EA8D-B77D-DCC85CE5D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C6DE8D-8687-9F62-85C1-AE114789A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8F86-96F1-4A4E-AEFD-040651998946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59A2D4-C493-094B-5992-5CC7F61A6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E66F7-7B34-674A-CEE3-CB8D8805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3DF0-88CF-4851-97C4-753F17A6EA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596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B1D72-9277-2567-CB49-346639872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2ED468-34ED-74EB-31DA-C5B1D6B59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07BB22-A46C-0056-C192-577A253AA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9919AB-97A5-306D-0916-EE84574D5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73A52C-B11C-4DF3-179D-487EE91A3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B81291-9570-282C-C22D-EEB8E095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8F86-96F1-4A4E-AEFD-040651998946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388F0A4-42AD-6ABF-31AA-B5D8D9B6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5D33F55-3640-DC22-6850-31860CF1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3DF0-88CF-4851-97C4-753F17A6EA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6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E9948-958C-6586-14B1-CC596FD3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1941EF-FA85-8533-DD14-1C625899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8F86-96F1-4A4E-AEFD-040651998946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5AB893-4B18-4CA9-1E1B-0823294C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9BD32F-668A-8D1B-A5C3-E72DA49B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3DF0-88CF-4851-97C4-753F17A6EA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303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A0226F-C26C-39DA-A00B-10710A4C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8F86-96F1-4A4E-AEFD-040651998946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4F254E3-FD12-52F0-C557-FD2A18745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AA29AC-5D68-D4BF-170F-3CBDD63CB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3DF0-88CF-4851-97C4-753F17A6EA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61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D6CD2-A764-F9B0-74BB-77729590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61AA4B-DE6B-AB5E-A4AF-9A5DA3919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09EB4F-5CFA-64B6-6C06-4EE7738AC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4A019E-77AE-6BBB-4C04-2293ACEF4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8F86-96F1-4A4E-AEFD-040651998946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679E86-65F0-53FC-29CA-F760AF6E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A1C82E-50D2-6718-162C-4D2DD3A6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3DF0-88CF-4851-97C4-753F17A6EA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700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B76CA-8540-8723-BF3E-78622B9A5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265C42E-F8B2-87F0-E511-A44CE0DBF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7A3C48-E0A0-3BB8-F85D-D75959951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B05116-14C5-8E19-12CF-8F7C6313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8F86-96F1-4A4E-AEFD-040651998946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8114AB-399D-476B-A71B-B1BD0A7B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F1F8F8-62B0-1DC7-177B-6AB9E56F1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3DF0-88CF-4851-97C4-753F17A6EA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747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968258A-C35E-ACD0-1E46-DAD40EE37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E96BF2-17D1-1ED5-44BA-56AFBC48D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1EE2E7-A7C0-C74F-6D8D-C1930A816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08F86-96F1-4A4E-AEFD-040651998946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96D349-3F80-7D64-E901-E0B96D9D7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DC5917-E4FA-C2D2-B1AF-2E9B24111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C3DF0-88CF-4851-97C4-753F17A6EA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106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eneficiariosley21021@defensa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8A0DBF-2F0D-23EA-031C-D49FC26BE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010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b="0" i="0" u="none" strike="noStrike" dirty="0">
                <a:solidFill>
                  <a:srgbClr val="FFFFFF"/>
                </a:solidFill>
                <a:effectLst/>
                <a:latin typeface="Calibri Light" panose="020F0302020204030204" pitchFamily="34" charset="0"/>
              </a:rPr>
              <a:t>Procedimiento de Reembolsos para Beneficiarios/as Ley </a:t>
            </a:r>
            <a:r>
              <a:rPr lang="es-ES" b="0" i="0" u="none" strike="noStrike" dirty="0" err="1">
                <a:solidFill>
                  <a:srgbClr val="FFFFFF"/>
                </a:solidFill>
                <a:effectLst/>
                <a:latin typeface="Calibri Light" panose="020F0302020204030204" pitchFamily="34" charset="0"/>
              </a:rPr>
              <a:t>N°</a:t>
            </a:r>
            <a:r>
              <a:rPr lang="es-ES" b="0" i="0" u="none" strike="noStrike" dirty="0">
                <a:solidFill>
                  <a:srgbClr val="FFFFFF"/>
                </a:solidFill>
                <a:effectLst/>
                <a:latin typeface="Calibri Light" panose="020F0302020204030204" pitchFamily="34" charset="0"/>
              </a:rPr>
              <a:t> 21.021 </a:t>
            </a:r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7C9EF2-CB03-8790-C2F9-EA24B49DF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94937"/>
            <a:ext cx="9144000" cy="685078"/>
          </a:xfr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2000" i="0" u="none" strike="noStrike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Unidad de Reparación y asistencia en rehabilitación a las víctimas de explosión de minas y otros artefactos explosivos militares</a:t>
            </a:r>
            <a:r>
              <a:rPr lang="es-ES" sz="2000" i="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​</a:t>
            </a:r>
            <a:endParaRPr lang="es-CL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C645A6-C74A-47DA-9B62-13B6B68C3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537" y="527145"/>
            <a:ext cx="1304925" cy="118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20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DB3FFB-B5D1-974E-07FA-C55D661CF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10" y="1895961"/>
            <a:ext cx="10805719" cy="4823621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s-ES" dirty="0">
                <a:solidFill>
                  <a:srgbClr val="FFFFFF"/>
                </a:solidFill>
              </a:rPr>
              <a:t>Fotografía bono/boleta/factura</a:t>
            </a:r>
          </a:p>
          <a:p>
            <a:pPr algn="just"/>
            <a:endParaRPr lang="es-ES" dirty="0">
              <a:solidFill>
                <a:srgbClr val="FFFFFF"/>
              </a:solidFill>
            </a:endParaRPr>
          </a:p>
          <a:p>
            <a:pPr algn="just"/>
            <a:r>
              <a:rPr lang="es-ES" dirty="0">
                <a:solidFill>
                  <a:srgbClr val="FFFFFF"/>
                </a:solidFill>
              </a:rPr>
              <a:t>Fotografía del Certificado de Bonificación por parte del Sistema de Salud, cuando el bono/boleta/factura no informe la cobertura de dicho Sistema.</a:t>
            </a:r>
          </a:p>
          <a:p>
            <a:pPr algn="just"/>
            <a:endParaRPr lang="es-ES" dirty="0">
              <a:solidFill>
                <a:srgbClr val="FFFFFF"/>
              </a:solidFill>
            </a:endParaRPr>
          </a:p>
          <a:p>
            <a:pPr algn="just"/>
            <a:r>
              <a:rPr lang="es-ES" dirty="0">
                <a:solidFill>
                  <a:srgbClr val="FFFFFF"/>
                </a:solidFill>
              </a:rPr>
              <a:t>Fotografía Informe Médico Tratante Ley 21.021, cumpliendo con condición de atención / tratamiento secuela accidente.</a:t>
            </a:r>
          </a:p>
          <a:p>
            <a:pPr algn="just"/>
            <a:endParaRPr lang="es-ES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s-ES" b="1" dirty="0">
                <a:solidFill>
                  <a:srgbClr val="FFFFFF"/>
                </a:solidFill>
              </a:rPr>
              <a:t>Documentos adicionales</a:t>
            </a:r>
          </a:p>
          <a:p>
            <a:pPr marL="0" indent="0" algn="ctr">
              <a:buNone/>
            </a:pPr>
            <a:endParaRPr lang="es-ES" b="1" dirty="0">
              <a:solidFill>
                <a:srgbClr val="FFFFFF"/>
              </a:solidFill>
            </a:endParaRPr>
          </a:p>
          <a:p>
            <a:pPr algn="just"/>
            <a:r>
              <a:rPr lang="es-ES" u="sng" dirty="0">
                <a:solidFill>
                  <a:srgbClr val="FFFFFF"/>
                </a:solidFill>
              </a:rPr>
              <a:t>Beneficiarios/as ISAPRE</a:t>
            </a:r>
            <a:r>
              <a:rPr lang="es-ES" dirty="0">
                <a:solidFill>
                  <a:srgbClr val="FFFFFF"/>
                </a:solidFill>
              </a:rPr>
              <a:t>: Deberán Incorporar su Plan de Salud, lo que permitirá respaldar que prestación fue otorgada en prestadores en convenio.</a:t>
            </a:r>
          </a:p>
          <a:p>
            <a:pPr algn="just"/>
            <a:endParaRPr lang="es-ES" dirty="0">
              <a:solidFill>
                <a:srgbClr val="FFFFFF"/>
              </a:solidFill>
            </a:endParaRPr>
          </a:p>
          <a:p>
            <a:pPr algn="just"/>
            <a:r>
              <a:rPr lang="es-ES" u="sng" dirty="0">
                <a:solidFill>
                  <a:srgbClr val="FFFFFF"/>
                </a:solidFill>
              </a:rPr>
              <a:t>Beneficiarios CAPREDENA, Ejército, Armada:</a:t>
            </a:r>
            <a:r>
              <a:rPr lang="es-ES" dirty="0">
                <a:solidFill>
                  <a:srgbClr val="FFFFFF"/>
                </a:solidFill>
              </a:rPr>
              <a:t> Cuando deban ser atendidos en prestadores en convenio, deberán incorporar documento de derivación. </a:t>
            </a:r>
          </a:p>
          <a:p>
            <a:pPr algn="just"/>
            <a:endParaRPr lang="es-ES" dirty="0">
              <a:solidFill>
                <a:srgbClr val="FFFFFF"/>
              </a:solidFill>
            </a:endParaRPr>
          </a:p>
          <a:p>
            <a:pPr algn="just"/>
            <a:r>
              <a:rPr lang="es-ES" u="sng" dirty="0">
                <a:solidFill>
                  <a:srgbClr val="FFFFFF"/>
                </a:solidFill>
              </a:rPr>
              <a:t>Beneficiarios Ejército:</a:t>
            </a:r>
            <a:r>
              <a:rPr lang="es-ES" dirty="0">
                <a:solidFill>
                  <a:srgbClr val="FFFFFF"/>
                </a:solidFill>
              </a:rPr>
              <a:t> Cuando deban ser atendidos en Centro Clínicos Militares u Hospitales de otra Región, deberán incorporar documento de derivación. </a:t>
            </a:r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219BF1C-6223-C8B2-3158-6BEB721F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132" y="570398"/>
            <a:ext cx="9625668" cy="1325563"/>
          </a:xfrm>
        </p:spPr>
        <p:txBody>
          <a:bodyPr>
            <a:noAutofit/>
          </a:bodyPr>
          <a:lstStyle/>
          <a:p>
            <a:pPr algn="ctr"/>
            <a:r>
              <a:rPr lang="es-ES" sz="3500" b="1" u="sng" dirty="0">
                <a:solidFill>
                  <a:srgbClr val="FFFFFF"/>
                </a:solidFill>
              </a:rPr>
              <a:t>Documentos requeridos para el Reembolso de Copagos Médicos</a:t>
            </a:r>
            <a:endParaRPr lang="es-CL" sz="3500" b="1" u="sng" dirty="0">
              <a:solidFill>
                <a:srgbClr val="FFFF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781403-8B7E-25ED-FD7F-94FC9C982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96" y="365125"/>
            <a:ext cx="1043467" cy="94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99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012C1-C84D-62F3-9873-C77821FDA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690689"/>
            <a:ext cx="10766570" cy="784064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solidFill>
                  <a:srgbClr val="FFFFFF"/>
                </a:solidFill>
              </a:rPr>
              <a:t>Uso de transporte público urbano o rural, interurbano, privado remunerado, ferroviario y marítimo.</a:t>
            </a:r>
          </a:p>
          <a:p>
            <a:pPr algn="just"/>
            <a:endParaRPr lang="es-ES" sz="3500" dirty="0">
              <a:solidFill>
                <a:srgbClr val="FFFFFF"/>
              </a:solidFill>
            </a:endParaRPr>
          </a:p>
          <a:p>
            <a:pPr algn="just"/>
            <a:endParaRPr lang="es-ES" sz="2500" dirty="0">
              <a:solidFill>
                <a:srgbClr val="FFFFFF"/>
              </a:solidFill>
            </a:endParaRPr>
          </a:p>
          <a:p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7C80A87-4922-22E0-42CB-8D632928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3500" b="1" u="sng" dirty="0">
                <a:solidFill>
                  <a:srgbClr val="FFFFFF"/>
                </a:solidFill>
              </a:rPr>
              <a:t>Traslados terrestres y marítimos</a:t>
            </a:r>
            <a:endParaRPr lang="es-CL" sz="3500" b="1" u="sng" dirty="0">
              <a:solidFill>
                <a:srgbClr val="FFFF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0C725A-28EB-43A7-B8FD-CA4365F81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96" y="365125"/>
            <a:ext cx="1043467" cy="94401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20E0C73-6C5F-B7CB-35C2-9F2182580E60}"/>
              </a:ext>
            </a:extLst>
          </p:cNvPr>
          <p:cNvSpPr txBox="1"/>
          <p:nvPr/>
        </p:nvSpPr>
        <p:spPr>
          <a:xfrm>
            <a:off x="587230" y="2340529"/>
            <a:ext cx="1083018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2500" u="sng" dirty="0">
                <a:solidFill>
                  <a:srgbClr val="FFFFFF"/>
                </a:solidFill>
              </a:rPr>
              <a:t>Documentos requeridos para el reembolso</a:t>
            </a:r>
          </a:p>
          <a:p>
            <a:pPr marL="0" indent="0" algn="ctr">
              <a:buNone/>
            </a:pPr>
            <a:endParaRPr lang="es-ES" sz="500" u="sng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s-ES" sz="500" u="sng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s-ES" sz="500" u="sng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s-ES" sz="500" u="sng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s-ES" sz="400" u="sng" dirty="0">
              <a:solidFill>
                <a:srgbClr val="FFFF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FFFFF"/>
                </a:solidFill>
              </a:rPr>
              <a:t>Fotografía de la boleta o </a:t>
            </a:r>
            <a:r>
              <a:rPr lang="es-ES" sz="1600" dirty="0" err="1">
                <a:solidFill>
                  <a:srgbClr val="FFFFFF"/>
                </a:solidFill>
              </a:rPr>
              <a:t>taximetro</a:t>
            </a:r>
            <a:r>
              <a:rPr lang="es-ES" sz="1600" dirty="0">
                <a:solidFill>
                  <a:srgbClr val="FFFFFF"/>
                </a:solidFill>
              </a:rPr>
              <a:t> asociado al pago del traslado. No serán reembolsables boletas de traslados emitidas por transportes no regulados por el Ministerio de Transportes (Aplicaciones Móviles tales como Uber y Didi).</a:t>
            </a:r>
          </a:p>
          <a:p>
            <a:pPr algn="just"/>
            <a:endParaRPr lang="es-ES" sz="1600" dirty="0">
              <a:solidFill>
                <a:srgbClr val="FFFF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FFFFF"/>
                </a:solidFill>
              </a:rPr>
              <a:t>Fotografía Informe Médico Tratante Ley 21.021, cumpliendo con condición de atención / tratamiento secuela accidente.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FFFF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FFFFF"/>
                </a:solidFill>
              </a:rPr>
              <a:t>Respaldo de citación médica.</a:t>
            </a:r>
          </a:p>
          <a:p>
            <a:pPr algn="ctr"/>
            <a:r>
              <a:rPr lang="es-ES" sz="1600" b="1" dirty="0">
                <a:solidFill>
                  <a:srgbClr val="FFFFFF"/>
                </a:solidFill>
              </a:rPr>
              <a:t>Documentos adicionales</a:t>
            </a:r>
          </a:p>
          <a:p>
            <a:pPr algn="ctr"/>
            <a:endParaRPr lang="es-ES" sz="1600" b="1" dirty="0">
              <a:solidFill>
                <a:srgbClr val="FFFFFF"/>
              </a:solidFill>
            </a:endParaRPr>
          </a:p>
          <a:p>
            <a:pPr algn="just"/>
            <a:r>
              <a:rPr lang="es-ES" sz="1600" u="sng" dirty="0">
                <a:solidFill>
                  <a:srgbClr val="FFFFFF"/>
                </a:solidFill>
              </a:rPr>
              <a:t>Beneficiarios CAPREDENA, Ejército, Armada:</a:t>
            </a:r>
            <a:r>
              <a:rPr lang="es-ES" sz="1600" dirty="0">
                <a:solidFill>
                  <a:srgbClr val="FFFFFF"/>
                </a:solidFill>
              </a:rPr>
              <a:t> Cuando deban ser atendidos en prestadores en convenio, deberán incorporar documento de derivación. </a:t>
            </a:r>
          </a:p>
          <a:p>
            <a:pPr algn="just"/>
            <a:endParaRPr lang="es-ES" sz="1600" dirty="0">
              <a:solidFill>
                <a:srgbClr val="FFFFFF"/>
              </a:solidFill>
            </a:endParaRPr>
          </a:p>
          <a:p>
            <a:pPr algn="just"/>
            <a:r>
              <a:rPr lang="es-ES" sz="1600" u="sng" dirty="0">
                <a:solidFill>
                  <a:srgbClr val="FFFFFF"/>
                </a:solidFill>
              </a:rPr>
              <a:t>Beneficiarios Ejército:</a:t>
            </a:r>
            <a:r>
              <a:rPr lang="es-ES" sz="1600" dirty="0">
                <a:solidFill>
                  <a:srgbClr val="FFFFFF"/>
                </a:solidFill>
              </a:rPr>
              <a:t> Cuando deban ser atendidos en Centro Clínicos Militares u Hospitales de otra Región, deberán incorporar documento de derivación. </a:t>
            </a:r>
            <a:endParaRPr lang="es-CL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6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288FF1-8F1E-F7DD-ED48-A3B5B4598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44" y="299782"/>
            <a:ext cx="4051024" cy="1894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9F83B3D-ED53-C33D-C3A8-82835D64E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75" y="2418466"/>
            <a:ext cx="1498866" cy="1992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588B40A-931D-54BB-EF9A-545D75A04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826" y="335902"/>
            <a:ext cx="4045644" cy="6186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2D2E028-51B1-EB9D-AB69-4339ACE89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568" y="335902"/>
            <a:ext cx="2923930" cy="6222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18911F0-514D-AE17-C5CF-635D80AB7F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9687" y="2418466"/>
            <a:ext cx="1529325" cy="402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FF1B740-79B9-86A8-E4FE-9C526D4D1E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621" y="4664105"/>
            <a:ext cx="2361966" cy="1744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972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012C1-C84D-62F3-9873-C77821FDA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600581"/>
            <a:ext cx="10766570" cy="9440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sz="1900" dirty="0">
                <a:solidFill>
                  <a:srgbClr val="FFFFFF"/>
                </a:solidFill>
              </a:rPr>
              <a:t>Serán reembolsados en la medida que el beneficiario/a no pueda contar con el Informe Médico Tratante y/o comprobante de cobertura del Sistema de Salud. En caso de contar con el referido Informe y/o comprobante de cobertura, el traslado aéreo debe ser gestionado a través de la Unidad Ley 21.021 de la Subsecretaría para las Fuerzas Armadas.</a:t>
            </a:r>
          </a:p>
          <a:p>
            <a:pPr algn="just"/>
            <a:endParaRPr lang="es-ES" sz="3500" dirty="0">
              <a:solidFill>
                <a:srgbClr val="FFFFFF"/>
              </a:solidFill>
            </a:endParaRPr>
          </a:p>
          <a:p>
            <a:pPr algn="just"/>
            <a:endParaRPr lang="es-ES" sz="2500" dirty="0">
              <a:solidFill>
                <a:srgbClr val="FFFFFF"/>
              </a:solidFill>
            </a:endParaRPr>
          </a:p>
          <a:p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7C80A87-4922-22E0-42CB-8D632928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3000" b="1" u="sng" dirty="0">
                <a:solidFill>
                  <a:srgbClr val="FFFFFF"/>
                </a:solidFill>
              </a:rPr>
              <a:t>Traslados aéreos</a:t>
            </a:r>
            <a:endParaRPr lang="es-CL" sz="3000" b="1" u="sng" dirty="0">
              <a:solidFill>
                <a:srgbClr val="FFFF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0C725A-28EB-43A7-B8FD-CA4365F81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96" y="365125"/>
            <a:ext cx="1043467" cy="94401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20E0C73-6C5F-B7CB-35C2-9F2182580E60}"/>
              </a:ext>
            </a:extLst>
          </p:cNvPr>
          <p:cNvSpPr txBox="1"/>
          <p:nvPr/>
        </p:nvSpPr>
        <p:spPr>
          <a:xfrm>
            <a:off x="680906" y="2462514"/>
            <a:ext cx="10830187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u="sng" dirty="0">
                <a:solidFill>
                  <a:srgbClr val="FFFFFF"/>
                </a:solidFill>
              </a:rPr>
              <a:t>Documentos requeridos para el reembolso</a:t>
            </a:r>
          </a:p>
          <a:p>
            <a:pPr marL="0" indent="0" algn="ctr">
              <a:buNone/>
            </a:pPr>
            <a:endParaRPr lang="es-ES" sz="1700" u="sng" dirty="0">
              <a:solidFill>
                <a:srgbClr val="FFFF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FFFFFF"/>
                </a:solidFill>
              </a:rPr>
              <a:t>Fotografía de la boleta/factura por la compra del pasaje aéreo.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700" dirty="0">
              <a:solidFill>
                <a:srgbClr val="FFFF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FFFFFF"/>
                </a:solidFill>
              </a:rPr>
              <a:t>Fotografía Informe Médico Tratante Ley 21.021, cumpliendo con condición de atención / tratamiento secuela accidente.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700" dirty="0">
              <a:solidFill>
                <a:srgbClr val="FFFF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FFFFFF"/>
                </a:solidFill>
              </a:rPr>
              <a:t>Respaldo de citación médica.</a:t>
            </a:r>
          </a:p>
          <a:p>
            <a:pPr algn="ctr"/>
            <a:r>
              <a:rPr lang="es-ES" sz="1700" b="1" dirty="0">
                <a:solidFill>
                  <a:srgbClr val="FFFFFF"/>
                </a:solidFill>
              </a:rPr>
              <a:t>Documentos adicionales</a:t>
            </a:r>
          </a:p>
          <a:p>
            <a:pPr algn="ctr"/>
            <a:endParaRPr lang="es-ES" sz="1700" b="1" dirty="0">
              <a:solidFill>
                <a:srgbClr val="FFFFFF"/>
              </a:solidFill>
            </a:endParaRPr>
          </a:p>
          <a:p>
            <a:pPr algn="just"/>
            <a:r>
              <a:rPr lang="es-ES" sz="1700" u="sng" dirty="0">
                <a:solidFill>
                  <a:srgbClr val="FFFFFF"/>
                </a:solidFill>
              </a:rPr>
              <a:t>Beneficiarios CAPREDENA, Ejército, Armada:</a:t>
            </a:r>
            <a:r>
              <a:rPr lang="es-ES" sz="1700" dirty="0">
                <a:solidFill>
                  <a:srgbClr val="FFFFFF"/>
                </a:solidFill>
              </a:rPr>
              <a:t> Cuando deban ser atendidos en prestadores en convenio, deberán incorporar documento de derivación. </a:t>
            </a:r>
          </a:p>
          <a:p>
            <a:pPr algn="just"/>
            <a:endParaRPr lang="es-ES" sz="1700" dirty="0">
              <a:solidFill>
                <a:srgbClr val="FFFFFF"/>
              </a:solidFill>
            </a:endParaRPr>
          </a:p>
          <a:p>
            <a:pPr algn="just"/>
            <a:r>
              <a:rPr lang="es-ES" sz="1700" u="sng" dirty="0">
                <a:solidFill>
                  <a:srgbClr val="FFFFFF"/>
                </a:solidFill>
              </a:rPr>
              <a:t>Beneficiarios Ejército:</a:t>
            </a:r>
            <a:r>
              <a:rPr lang="es-ES" sz="1700" dirty="0">
                <a:solidFill>
                  <a:srgbClr val="FFFFFF"/>
                </a:solidFill>
              </a:rPr>
              <a:t> Cuando deban ser atendidos en Centro Clínicos Militares u Hospitales de otra Región, deberán incorporar documento de derivación. </a:t>
            </a:r>
          </a:p>
        </p:txBody>
      </p:sp>
    </p:spTree>
    <p:extLst>
      <p:ext uri="{BB962C8B-B14F-4D97-AF65-F5344CB8AC3E}">
        <p14:creationId xmlns:p14="http://schemas.microsoft.com/office/powerpoint/2010/main" val="1493661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012C1-C84D-62F3-9873-C77821FDA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499993"/>
            <a:ext cx="10766570" cy="784064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solidFill>
                  <a:srgbClr val="FFFFFF"/>
                </a:solidFill>
              </a:rPr>
              <a:t>Traslado en vehículo privado (no remunerado) de beneficiarios/as que utilicen silla de ruedas, andador o muletas.</a:t>
            </a:r>
          </a:p>
          <a:p>
            <a:pPr algn="just"/>
            <a:endParaRPr lang="es-ES" sz="3500" dirty="0">
              <a:solidFill>
                <a:srgbClr val="FFFFFF"/>
              </a:solidFill>
            </a:endParaRPr>
          </a:p>
          <a:p>
            <a:pPr algn="just"/>
            <a:endParaRPr lang="es-ES" sz="2500" dirty="0">
              <a:solidFill>
                <a:srgbClr val="FFFFFF"/>
              </a:solidFill>
            </a:endParaRPr>
          </a:p>
          <a:p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7C80A87-4922-22E0-42CB-8D632928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3000" b="1" u="sng" dirty="0">
                <a:solidFill>
                  <a:srgbClr val="FFFFFF"/>
                </a:solidFill>
              </a:rPr>
              <a:t>Combustible, peaje y/o estacionamiento</a:t>
            </a:r>
            <a:endParaRPr lang="es-CL" sz="3000" b="1" u="sng" dirty="0">
              <a:solidFill>
                <a:srgbClr val="FFFF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0C725A-28EB-43A7-B8FD-CA4365F81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96" y="365125"/>
            <a:ext cx="1043467" cy="94401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20E0C73-6C5F-B7CB-35C2-9F2182580E60}"/>
              </a:ext>
            </a:extLst>
          </p:cNvPr>
          <p:cNvSpPr txBox="1"/>
          <p:nvPr/>
        </p:nvSpPr>
        <p:spPr>
          <a:xfrm>
            <a:off x="587230" y="2147584"/>
            <a:ext cx="1124124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1700" u="sng" dirty="0">
                <a:solidFill>
                  <a:srgbClr val="FFFFFF"/>
                </a:solidFill>
              </a:rPr>
              <a:t>Documentos requeridos para el reembolso</a:t>
            </a:r>
          </a:p>
          <a:p>
            <a:pPr marL="0" indent="0" algn="ctr">
              <a:buNone/>
            </a:pPr>
            <a:endParaRPr lang="es-ES" sz="1700" u="sng" dirty="0">
              <a:solidFill>
                <a:srgbClr val="FFFF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FFFFFF"/>
                </a:solidFill>
              </a:rPr>
              <a:t>Fotografía de la boleta y/o comprobante de pago del peaje.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700" dirty="0">
              <a:solidFill>
                <a:srgbClr val="FFFF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FFFFFF"/>
                </a:solidFill>
              </a:rPr>
              <a:t>Fotografía estanque de bencina y kilometraje al iniciar y al terminar el viaje.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700" dirty="0">
              <a:solidFill>
                <a:srgbClr val="FFFF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FFFFFF"/>
                </a:solidFill>
              </a:rPr>
              <a:t>Fotografía Informe Médico Tratante Ley 21.021, cumpliendo con condición de atención / tratamiento secuela accidente. A su vez, Informe deberá indicar que el beneficiario/a es usuario de las ayudas técnicas mencionadas.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700" dirty="0">
              <a:solidFill>
                <a:srgbClr val="FFFF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FFFFFF"/>
                </a:solidFill>
              </a:rPr>
              <a:t>Respaldo de citación médica.</a:t>
            </a:r>
          </a:p>
          <a:p>
            <a:pPr algn="ctr"/>
            <a:r>
              <a:rPr lang="es-ES" sz="1700" b="1" dirty="0">
                <a:solidFill>
                  <a:srgbClr val="FFFFFF"/>
                </a:solidFill>
              </a:rPr>
              <a:t>Documentos adicionales</a:t>
            </a:r>
          </a:p>
          <a:p>
            <a:pPr algn="ctr"/>
            <a:endParaRPr lang="es-ES" sz="1700" b="1" dirty="0">
              <a:solidFill>
                <a:srgbClr val="FFFFFF"/>
              </a:solidFill>
            </a:endParaRPr>
          </a:p>
          <a:p>
            <a:pPr algn="just"/>
            <a:r>
              <a:rPr lang="es-ES" sz="1700" u="sng" dirty="0">
                <a:solidFill>
                  <a:srgbClr val="FFFFFF"/>
                </a:solidFill>
              </a:rPr>
              <a:t>Beneficiarios CAPREDENA, Ejército, Armada:</a:t>
            </a:r>
            <a:r>
              <a:rPr lang="es-ES" sz="1700" dirty="0">
                <a:solidFill>
                  <a:srgbClr val="FFFFFF"/>
                </a:solidFill>
              </a:rPr>
              <a:t> Cuando deban ser atendidos en prestadores en convenio, deberán incorporar documento de derivación. </a:t>
            </a:r>
          </a:p>
          <a:p>
            <a:pPr algn="just"/>
            <a:endParaRPr lang="es-ES" sz="1700" dirty="0">
              <a:solidFill>
                <a:srgbClr val="FFFFFF"/>
              </a:solidFill>
            </a:endParaRPr>
          </a:p>
          <a:p>
            <a:pPr algn="just"/>
            <a:r>
              <a:rPr lang="es-ES" sz="1700" u="sng" dirty="0">
                <a:solidFill>
                  <a:srgbClr val="FFFFFF"/>
                </a:solidFill>
              </a:rPr>
              <a:t>Beneficiarios Ejército:</a:t>
            </a:r>
            <a:r>
              <a:rPr lang="es-ES" sz="1700" dirty="0">
                <a:solidFill>
                  <a:srgbClr val="FFFFFF"/>
                </a:solidFill>
              </a:rPr>
              <a:t> Cuando deban ser atendidos en Centro Clínicos Militares u Hospitales de otra Región, deberán incorporar documento de derivación.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700" dirty="0">
              <a:solidFill>
                <a:srgbClr val="FFFF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89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012C1-C84D-62F3-9873-C77821FDA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06" y="1456425"/>
            <a:ext cx="10766570" cy="1325563"/>
          </a:xfrm>
        </p:spPr>
        <p:txBody>
          <a:bodyPr>
            <a:normAutofit/>
          </a:bodyPr>
          <a:lstStyle/>
          <a:p>
            <a:pPr algn="just"/>
            <a:r>
              <a:rPr lang="es-ES" sz="1600" dirty="0">
                <a:solidFill>
                  <a:srgbClr val="FFFFFF"/>
                </a:solidFill>
              </a:rPr>
              <a:t>Establecimiento de salud debe ubicarse al menos a dos Regiones de distancia de la residencia del beneficiario/a.</a:t>
            </a:r>
          </a:p>
          <a:p>
            <a:pPr algn="just"/>
            <a:r>
              <a:rPr lang="es-ES" sz="1600" dirty="0">
                <a:solidFill>
                  <a:srgbClr val="FFFFFF"/>
                </a:solidFill>
              </a:rPr>
              <a:t>Se requerirá la concurrencia del beneficiario/a al establecimiento en donde se otorgará la prestación médica por dos o más días continuos.</a:t>
            </a:r>
          </a:p>
          <a:p>
            <a:pPr algn="just"/>
            <a:r>
              <a:rPr lang="es-ES" sz="1600" dirty="0">
                <a:solidFill>
                  <a:srgbClr val="FFFFFF"/>
                </a:solidFill>
              </a:rPr>
              <a:t>El valor del hospedaje no deberá superar 3 UTM por noche. </a:t>
            </a:r>
          </a:p>
          <a:p>
            <a:pPr algn="just"/>
            <a:endParaRPr lang="es-ES" sz="3500" dirty="0">
              <a:solidFill>
                <a:srgbClr val="FFFFFF"/>
              </a:solidFill>
            </a:endParaRPr>
          </a:p>
          <a:p>
            <a:pPr algn="just"/>
            <a:endParaRPr lang="es-ES" sz="2500" dirty="0">
              <a:solidFill>
                <a:srgbClr val="FFFFFF"/>
              </a:solidFill>
            </a:endParaRPr>
          </a:p>
          <a:p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7C80A87-4922-22E0-42CB-8D632928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74" y="57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3500" b="1" u="sng" dirty="0">
                <a:solidFill>
                  <a:srgbClr val="FFFFFF"/>
                </a:solidFill>
              </a:rPr>
              <a:t>Hospedaje</a:t>
            </a:r>
            <a:endParaRPr lang="es-CL" sz="3500" b="1" u="sng" dirty="0">
              <a:solidFill>
                <a:srgbClr val="FFFF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0C725A-28EB-43A7-B8FD-CA4365F81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96" y="365125"/>
            <a:ext cx="1043467" cy="94401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20E0C73-6C5F-B7CB-35C2-9F2182580E60}"/>
              </a:ext>
            </a:extLst>
          </p:cNvPr>
          <p:cNvSpPr txBox="1"/>
          <p:nvPr/>
        </p:nvSpPr>
        <p:spPr>
          <a:xfrm>
            <a:off x="680906" y="2855632"/>
            <a:ext cx="10830187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1600" u="sng" dirty="0">
                <a:solidFill>
                  <a:srgbClr val="FFFFFF"/>
                </a:solidFill>
              </a:rPr>
              <a:t>Documentos requeridos para el reembolso</a:t>
            </a:r>
          </a:p>
          <a:p>
            <a:pPr marL="0" indent="0" algn="ctr">
              <a:buNone/>
            </a:pPr>
            <a:endParaRPr lang="es-ES" sz="1600" u="sng" dirty="0">
              <a:solidFill>
                <a:srgbClr val="FFFF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FFFFF"/>
                </a:solidFill>
              </a:rPr>
              <a:t>Fotografía de la boleta/ factura.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FFFF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FFFFF"/>
                </a:solidFill>
              </a:rPr>
              <a:t>Respaldo de citación médica.</a:t>
            </a:r>
          </a:p>
          <a:p>
            <a:pPr algn="just"/>
            <a:endParaRPr lang="es-ES" sz="1600" dirty="0">
              <a:solidFill>
                <a:srgbClr val="FFFF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FFFFF"/>
                </a:solidFill>
              </a:rPr>
              <a:t>Fotografía Informe Médico Tratante Ley 21.021, cumpliendo con condición de atención / tratamiento secuela accidente.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FFFFFF"/>
              </a:solidFill>
            </a:endParaRPr>
          </a:p>
          <a:p>
            <a:pPr algn="ctr"/>
            <a:r>
              <a:rPr lang="es-ES" sz="1600" b="1" dirty="0">
                <a:solidFill>
                  <a:srgbClr val="FFFFFF"/>
                </a:solidFill>
              </a:rPr>
              <a:t>Documentos adicionales</a:t>
            </a:r>
          </a:p>
          <a:p>
            <a:pPr algn="ctr"/>
            <a:endParaRPr lang="es-ES" sz="1600" b="1" dirty="0">
              <a:solidFill>
                <a:srgbClr val="FFFFFF"/>
              </a:solidFill>
            </a:endParaRPr>
          </a:p>
          <a:p>
            <a:pPr algn="just"/>
            <a:r>
              <a:rPr lang="es-ES" sz="1600" u="sng" dirty="0">
                <a:solidFill>
                  <a:srgbClr val="FFFFFF"/>
                </a:solidFill>
              </a:rPr>
              <a:t>Beneficiarios CAPREDENA, Ejército, Armada:</a:t>
            </a:r>
            <a:r>
              <a:rPr lang="es-ES" sz="1600" dirty="0">
                <a:solidFill>
                  <a:srgbClr val="FFFFFF"/>
                </a:solidFill>
              </a:rPr>
              <a:t> Cuando deban ser atendidos en prestadores en convenio, deberán incorporar documento de derivación. </a:t>
            </a:r>
          </a:p>
          <a:p>
            <a:pPr algn="just"/>
            <a:endParaRPr lang="es-ES" sz="1600" dirty="0">
              <a:solidFill>
                <a:srgbClr val="FFFFFF"/>
              </a:solidFill>
            </a:endParaRPr>
          </a:p>
          <a:p>
            <a:pPr algn="just"/>
            <a:r>
              <a:rPr lang="es-ES" sz="1600" u="sng" dirty="0">
                <a:solidFill>
                  <a:srgbClr val="FFFFFF"/>
                </a:solidFill>
              </a:rPr>
              <a:t>Beneficiarios Ejército:</a:t>
            </a:r>
            <a:r>
              <a:rPr lang="es-ES" sz="1600" dirty="0">
                <a:solidFill>
                  <a:srgbClr val="FFFFFF"/>
                </a:solidFill>
              </a:rPr>
              <a:t> Cuando deban ser atendidos en Centro Clínicos Militares u Hospitales de otra Región, deberán incorporar documento de derivación.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500" dirty="0">
              <a:solidFill>
                <a:srgbClr val="FFFF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68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012C1-C84D-62F3-9873-C77821FDA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06" y="2069891"/>
            <a:ext cx="10766570" cy="944012"/>
          </a:xfrm>
        </p:spPr>
        <p:txBody>
          <a:bodyPr>
            <a:normAutofit/>
          </a:bodyPr>
          <a:lstStyle/>
          <a:p>
            <a:pPr algn="just"/>
            <a:r>
              <a:rPr lang="es-ES" sz="2100" dirty="0">
                <a:solidFill>
                  <a:srgbClr val="FFFFFF"/>
                </a:solidFill>
              </a:rPr>
              <a:t>Cuando el establecimiento de salud haya anulado o re programado la cita médica sin previa consulta al beneficiario/a.</a:t>
            </a:r>
            <a:endParaRPr lang="es-ES" sz="3500" dirty="0">
              <a:solidFill>
                <a:srgbClr val="FFFFFF"/>
              </a:solidFill>
            </a:endParaRPr>
          </a:p>
          <a:p>
            <a:pPr algn="just"/>
            <a:endParaRPr lang="es-ES" sz="2500" dirty="0">
              <a:solidFill>
                <a:srgbClr val="FFFFFF"/>
              </a:solidFill>
            </a:endParaRPr>
          </a:p>
          <a:p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7C80A87-4922-22E0-42CB-8D632928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32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3500" b="1" u="sng" dirty="0">
                <a:solidFill>
                  <a:srgbClr val="FFFFFF"/>
                </a:solidFill>
              </a:rPr>
              <a:t>Reprogramación de traslados y/u hospedaje</a:t>
            </a:r>
            <a:endParaRPr lang="es-CL" sz="3500" b="1" u="sng" dirty="0">
              <a:solidFill>
                <a:srgbClr val="FFFF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0C725A-28EB-43A7-B8FD-CA4365F81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96" y="365125"/>
            <a:ext cx="1043467" cy="94401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20E0C73-6C5F-B7CB-35C2-9F2182580E60}"/>
              </a:ext>
            </a:extLst>
          </p:cNvPr>
          <p:cNvSpPr txBox="1"/>
          <p:nvPr/>
        </p:nvSpPr>
        <p:spPr>
          <a:xfrm>
            <a:off x="555070" y="3321601"/>
            <a:ext cx="10892406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2800" u="sng" dirty="0">
                <a:solidFill>
                  <a:srgbClr val="FFFFFF"/>
                </a:solidFill>
              </a:rPr>
              <a:t>Documentos requeridos para el reembolso</a:t>
            </a:r>
            <a:endParaRPr lang="es-ES" sz="500" u="sng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s-ES" sz="2100" u="sng" dirty="0">
              <a:solidFill>
                <a:srgbClr val="FFFF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100" dirty="0">
                <a:solidFill>
                  <a:srgbClr val="FFFFFF"/>
                </a:solidFill>
              </a:rPr>
              <a:t>Fotografía de la boleta/ factura relacionada a la re programación.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100" dirty="0">
              <a:solidFill>
                <a:srgbClr val="FFFF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100" dirty="0">
                <a:solidFill>
                  <a:srgbClr val="FFFFFF"/>
                </a:solidFill>
              </a:rPr>
              <a:t>Respaldo de anulación o re programación por parte del establecimiento de salud.</a:t>
            </a:r>
          </a:p>
          <a:p>
            <a:pPr algn="just"/>
            <a:endParaRPr lang="es-ES" sz="2100" dirty="0">
              <a:solidFill>
                <a:srgbClr val="FFFF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100" dirty="0">
                <a:solidFill>
                  <a:srgbClr val="FFFFFF"/>
                </a:solidFill>
              </a:rPr>
              <a:t>Fotografía Informe Médico Tratante Ley 21.021, cumpliendo con condición de atención / tratamiento secuela accidente.</a:t>
            </a:r>
            <a:endParaRPr lang="es-CL" sz="2100" dirty="0">
              <a:solidFill>
                <a:srgbClr val="FFFF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16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012C1-C84D-62F3-9873-C77821FDA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15" y="1276035"/>
            <a:ext cx="10766570" cy="127798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s-ES" sz="6000" dirty="0">
                <a:solidFill>
                  <a:srgbClr val="FFFFFF"/>
                </a:solidFill>
              </a:rPr>
              <a:t>Compra de productos alimenticios o consumo de alimentos en locales que proveen dicho servicio.</a:t>
            </a:r>
          </a:p>
          <a:p>
            <a:pPr marL="0" indent="0" algn="ctr">
              <a:buNone/>
            </a:pPr>
            <a:endParaRPr lang="es-ES" sz="6000" dirty="0">
              <a:solidFill>
                <a:srgbClr val="FFFFFF"/>
              </a:solidFill>
            </a:endParaRPr>
          </a:p>
          <a:p>
            <a:pPr algn="just"/>
            <a:r>
              <a:rPr lang="es-ES" sz="6000" dirty="0">
                <a:solidFill>
                  <a:srgbClr val="FFFFFF"/>
                </a:solidFill>
              </a:rPr>
              <a:t>El establecimiento de salud deberá ubicarse en una Región distinta a la del domicilio del beneficiario/a.</a:t>
            </a:r>
          </a:p>
          <a:p>
            <a:pPr algn="just"/>
            <a:r>
              <a:rPr lang="es-ES" sz="6000" dirty="0">
                <a:solidFill>
                  <a:srgbClr val="FFFFFF"/>
                </a:solidFill>
              </a:rPr>
              <a:t>Se reembolsará un máximo de tres alimentaciones por día y por persona. Cada alimentación (desayuno, almuerzo u once) no deberá superar un total de $10.000.</a:t>
            </a:r>
          </a:p>
          <a:p>
            <a:pPr algn="just"/>
            <a:r>
              <a:rPr lang="es-ES" sz="6000" dirty="0">
                <a:solidFill>
                  <a:srgbClr val="FFFFFF"/>
                </a:solidFill>
              </a:rPr>
              <a:t>No se efectuarán reembolsos por concepto de propina. </a:t>
            </a:r>
          </a:p>
          <a:p>
            <a:pPr algn="just"/>
            <a:r>
              <a:rPr lang="es-ES" sz="6000" dirty="0">
                <a:solidFill>
                  <a:srgbClr val="FFFFFF"/>
                </a:solidFill>
              </a:rPr>
              <a:t>No se deberán acumular o cobrar puntos al momento de efectuar la compra.</a:t>
            </a:r>
          </a:p>
          <a:p>
            <a:pPr algn="just"/>
            <a:endParaRPr lang="es-ES" sz="2500" dirty="0">
              <a:solidFill>
                <a:srgbClr val="FFFFFF"/>
              </a:solidFill>
            </a:endParaRPr>
          </a:p>
          <a:p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7C80A87-4922-22E0-42CB-8D632928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29" y="17434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3500" b="1" u="sng" dirty="0">
                <a:solidFill>
                  <a:srgbClr val="FFFFFF"/>
                </a:solidFill>
              </a:rPr>
              <a:t>Alimentación</a:t>
            </a:r>
            <a:endParaRPr lang="es-CL" sz="3500" b="1" u="sng" dirty="0">
              <a:solidFill>
                <a:srgbClr val="FFFF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0C725A-28EB-43A7-B8FD-CA4365F81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96" y="365125"/>
            <a:ext cx="1043467" cy="94401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20E0C73-6C5F-B7CB-35C2-9F2182580E60}"/>
              </a:ext>
            </a:extLst>
          </p:cNvPr>
          <p:cNvSpPr txBox="1"/>
          <p:nvPr/>
        </p:nvSpPr>
        <p:spPr>
          <a:xfrm>
            <a:off x="586879" y="3429000"/>
            <a:ext cx="1089240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1500" u="sng" dirty="0">
                <a:solidFill>
                  <a:srgbClr val="FFFFFF"/>
                </a:solidFill>
              </a:rPr>
              <a:t>Documentos requeridos para el reembolso</a:t>
            </a:r>
          </a:p>
          <a:p>
            <a:pPr marL="0" indent="0" algn="ctr">
              <a:buNone/>
            </a:pPr>
            <a:endParaRPr lang="es-ES" sz="1500" u="sng" dirty="0">
              <a:solidFill>
                <a:srgbClr val="FFFF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FFFFFF"/>
                </a:solidFill>
              </a:rPr>
              <a:t>Fotografía de la boleta, la que deberá detallar los productos comprados o consumidos.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FFFFFF"/>
                </a:solidFill>
              </a:rPr>
              <a:t>Respaldo de citación médica.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FFFFFF"/>
                </a:solidFill>
              </a:rPr>
              <a:t>Fotografía Informe Médico Tratante Ley 21.021, cumpliendo con condición de atención / tratamiento secuela accidente.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500" dirty="0">
              <a:solidFill>
                <a:srgbClr val="FFFFFF"/>
              </a:solidFill>
            </a:endParaRPr>
          </a:p>
          <a:p>
            <a:pPr algn="ctr"/>
            <a:r>
              <a:rPr lang="es-ES" sz="1500" b="1" dirty="0">
                <a:solidFill>
                  <a:srgbClr val="FFFFFF"/>
                </a:solidFill>
              </a:rPr>
              <a:t>Documentos adicionales</a:t>
            </a:r>
          </a:p>
          <a:p>
            <a:pPr algn="ctr"/>
            <a:endParaRPr lang="es-ES" sz="1500" b="1" dirty="0">
              <a:solidFill>
                <a:srgbClr val="FFFFFF"/>
              </a:solidFill>
            </a:endParaRPr>
          </a:p>
          <a:p>
            <a:pPr algn="just"/>
            <a:r>
              <a:rPr lang="es-ES" sz="1500" u="sng" dirty="0">
                <a:solidFill>
                  <a:srgbClr val="FFFFFF"/>
                </a:solidFill>
              </a:rPr>
              <a:t>Beneficiarios CAPREDENA, Ejército, Armada:</a:t>
            </a:r>
            <a:r>
              <a:rPr lang="es-ES" sz="1500" dirty="0">
                <a:solidFill>
                  <a:srgbClr val="FFFFFF"/>
                </a:solidFill>
              </a:rPr>
              <a:t> Cuando deban ser atendidos en prestadores en convenio, deberán incorporar documento de derivación. </a:t>
            </a:r>
          </a:p>
          <a:p>
            <a:pPr algn="just"/>
            <a:endParaRPr lang="es-ES" sz="1500" dirty="0">
              <a:solidFill>
                <a:srgbClr val="FFFFFF"/>
              </a:solidFill>
            </a:endParaRPr>
          </a:p>
          <a:p>
            <a:pPr algn="just"/>
            <a:r>
              <a:rPr lang="es-ES" sz="1500" u="sng" dirty="0">
                <a:solidFill>
                  <a:srgbClr val="FFFFFF"/>
                </a:solidFill>
              </a:rPr>
              <a:t>Beneficiarios Ejército:</a:t>
            </a:r>
            <a:r>
              <a:rPr lang="es-ES" sz="1500" dirty="0">
                <a:solidFill>
                  <a:srgbClr val="FFFFFF"/>
                </a:solidFill>
              </a:rPr>
              <a:t> Cuando deban ser atendidos en Centro Clínicos Militares u Hospitales de otra Región, deberán incorporar documento de derivación.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500" dirty="0">
              <a:solidFill>
                <a:srgbClr val="FFFF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29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FB9983-49F2-E0BA-F543-A36FA6F73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435" y="998375"/>
            <a:ext cx="2571758" cy="55742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D983C93-12DB-0F8C-A504-54EE19E66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429" y="285372"/>
            <a:ext cx="787678" cy="6019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8F4822A-9C9E-F558-CCC0-9B501E4F7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704" y="1968760"/>
            <a:ext cx="2620277" cy="38162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3A2AA5A-EC77-E45E-E0AB-2667F0C30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173" y="807098"/>
            <a:ext cx="79533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76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012C1-C84D-62F3-9873-C77821FDA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41" y="1239196"/>
            <a:ext cx="11225169" cy="5444455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AutoNum type="arabicPeriod"/>
            </a:pPr>
            <a:r>
              <a:rPr lang="es-ES" sz="1600" dirty="0">
                <a:solidFill>
                  <a:srgbClr val="FFFFFF"/>
                </a:solidFill>
              </a:rPr>
              <a:t>Beneficiarios/as deberán informar su concurrencia al establecimiento de salud en los siguientes plazos:</a:t>
            </a:r>
            <a:endParaRPr lang="es-ES" sz="500" dirty="0">
              <a:solidFill>
                <a:srgbClr val="FFFFFF"/>
              </a:solidFill>
            </a:endParaRPr>
          </a:p>
          <a:p>
            <a:pPr marL="457200" indent="-457200" algn="just">
              <a:buAutoNum type="arabicPeriod"/>
            </a:pPr>
            <a:endParaRPr lang="es-ES" sz="500" dirty="0">
              <a:solidFill>
                <a:srgbClr val="FFFFFF"/>
              </a:solidFill>
            </a:endParaRPr>
          </a:p>
          <a:p>
            <a:pPr lvl="1" algn="just"/>
            <a:r>
              <a:rPr lang="es-ES" sz="1500" dirty="0">
                <a:solidFill>
                  <a:srgbClr val="FFFFFF"/>
                </a:solidFill>
              </a:rPr>
              <a:t>Al menos un mes de antelación a la fecha de la citación cuando la prestación médica requiera traslado aéreo y/u hospedaje.</a:t>
            </a:r>
          </a:p>
          <a:p>
            <a:pPr lvl="1" algn="just"/>
            <a:r>
              <a:rPr lang="es-ES" sz="1500" dirty="0">
                <a:solidFill>
                  <a:srgbClr val="FFFFFF"/>
                </a:solidFill>
              </a:rPr>
              <a:t>Al menos una semana de antelación a la fecha de la citación cuando la prestación no requiera traslado aéreo y/u hospedaje.</a:t>
            </a:r>
            <a:endParaRPr lang="es-ES" sz="500" dirty="0">
              <a:solidFill>
                <a:srgbClr val="FFFFFF"/>
              </a:solidFill>
            </a:endParaRPr>
          </a:p>
          <a:p>
            <a:pPr marL="457200" lvl="1" indent="0" algn="just">
              <a:buNone/>
            </a:pPr>
            <a:endParaRPr lang="es-ES" sz="500" dirty="0">
              <a:solidFill>
                <a:srgbClr val="FFFFFF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1600" dirty="0">
                <a:solidFill>
                  <a:srgbClr val="FFFFFF"/>
                </a:solidFill>
              </a:rPr>
              <a:t>En caso de existir una causal de caso fortuito o fuerza mayor que impida dar cumplimiento al plazo señalado precedentemente, el beneficiario/a deberá justificar dicha circunstancia, lo que será ponderado por la Unidad Ley 21.021 de la Subsecretaría para las Fuerzas Armadas (ejemplo: obtener una atención médica en un plazo inferior).</a:t>
            </a:r>
          </a:p>
          <a:p>
            <a:pPr marL="0" indent="0" algn="just">
              <a:buNone/>
            </a:pPr>
            <a:endParaRPr lang="es-ES" sz="1600" dirty="0">
              <a:solidFill>
                <a:srgbClr val="FFFFFF"/>
              </a:solidFill>
            </a:endParaRPr>
          </a:p>
          <a:p>
            <a:pPr marL="342900" indent="-342900" algn="just">
              <a:lnSpc>
                <a:spcPct val="120000"/>
              </a:lnSpc>
              <a:buAutoNum type="arabicPeriod" startAt="2"/>
            </a:pPr>
            <a:r>
              <a:rPr lang="es-ES" sz="1600" dirty="0">
                <a:solidFill>
                  <a:srgbClr val="FFFFFF"/>
                </a:solidFill>
              </a:rPr>
              <a:t>Beneficiarios/as deberán enviar al correo electrónico </a:t>
            </a:r>
            <a:r>
              <a:rPr lang="es-ES" sz="1600" dirty="0">
                <a:solidFill>
                  <a:schemeClr val="tx1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beneficiariosley21021@defensa.cl</a:t>
            </a:r>
            <a:r>
              <a:rPr lang="es-ES" sz="1600" dirty="0">
                <a:solidFill>
                  <a:srgbClr val="FFFFFF"/>
                </a:solidFill>
              </a:rPr>
              <a:t>, el Formulario de Solicitud de Reembolso junto a la documentación correspondiente para proceder con el reembolso, en un plazo no mayor a 10 días hábiles desde la fecha de acceso a la prestación médica que origina el gasto. Sólo aquellos beneficiarios/as que no cuenten con correo electrónico, podrán hacer envío de la documentación a través de nuestro “</a:t>
            </a:r>
            <a:r>
              <a:rPr lang="es-ES" sz="1600" dirty="0" err="1">
                <a:solidFill>
                  <a:srgbClr val="FFFFFF"/>
                </a:solidFill>
              </a:rPr>
              <a:t>Whatsapp</a:t>
            </a:r>
            <a:r>
              <a:rPr lang="es-ES" sz="1600" dirty="0">
                <a:solidFill>
                  <a:srgbClr val="FFFFFF"/>
                </a:solidFill>
              </a:rPr>
              <a:t> Institucional” +569 3232 6827 (aplicación móvil).</a:t>
            </a:r>
          </a:p>
          <a:p>
            <a:pPr marL="342900" indent="-342900" algn="just">
              <a:lnSpc>
                <a:spcPct val="120000"/>
              </a:lnSpc>
              <a:buAutoNum type="arabicPeriod" startAt="2"/>
            </a:pPr>
            <a:r>
              <a:rPr lang="es-ES" sz="1600" dirty="0">
                <a:solidFill>
                  <a:srgbClr val="FFFFFF"/>
                </a:solidFill>
              </a:rPr>
              <a:t>Dentro de los primeros 15 días de cada mes, la Unidad Ley 21.021 solicitará la tramitación del reembolso al Departamento de Contabilidad y Finanzas de la Subsecretaría para las Fuerzas Armadas.</a:t>
            </a:r>
          </a:p>
          <a:p>
            <a:pPr marL="342900" indent="-342900" algn="just">
              <a:buAutoNum type="arabicPeriod" startAt="2"/>
            </a:pPr>
            <a:endParaRPr lang="es-ES" sz="500" dirty="0">
              <a:solidFill>
                <a:srgbClr val="FFFFFF"/>
              </a:solidFill>
            </a:endParaRPr>
          </a:p>
          <a:p>
            <a:pPr marL="342900" indent="-342900" algn="just">
              <a:lnSpc>
                <a:spcPct val="120000"/>
              </a:lnSpc>
              <a:buAutoNum type="arabicPeriod" startAt="2"/>
            </a:pPr>
            <a:r>
              <a:rPr lang="es-ES" sz="1600" dirty="0">
                <a:solidFill>
                  <a:srgbClr val="FFFFFF"/>
                </a:solidFill>
              </a:rPr>
              <a:t>El Departamento de Contabilidad y Finanzas efectuará el pago a través de transferencia electrónica o vale vista en el plazo máximo de 14 días hábiles desde la recepción de documentación asociada al reembolso.</a:t>
            </a:r>
          </a:p>
          <a:p>
            <a:pPr marL="342900" indent="-342900" algn="just">
              <a:buAutoNum type="arabicPeriod" startAt="2"/>
            </a:pPr>
            <a:endParaRPr lang="es-ES" sz="500" dirty="0">
              <a:solidFill>
                <a:srgbClr val="FFFFFF"/>
              </a:solidFill>
            </a:endParaRPr>
          </a:p>
          <a:p>
            <a:pPr marL="342900" indent="-342900" algn="just">
              <a:lnSpc>
                <a:spcPct val="120000"/>
              </a:lnSpc>
              <a:buAutoNum type="arabicPeriod" startAt="2"/>
            </a:pPr>
            <a:r>
              <a:rPr lang="es-ES" sz="1600" dirty="0">
                <a:solidFill>
                  <a:srgbClr val="FFFFFF"/>
                </a:solidFill>
              </a:rPr>
              <a:t>La Unidad Ley 21.021 enviará comprobante de pago al beneficiario/a mediante correo electrónico, “</a:t>
            </a:r>
            <a:r>
              <a:rPr lang="es-ES" sz="1600" dirty="0" err="1">
                <a:solidFill>
                  <a:srgbClr val="FFFFFF"/>
                </a:solidFill>
              </a:rPr>
              <a:t>Whatsapp</a:t>
            </a:r>
            <a:r>
              <a:rPr lang="es-ES" sz="1600" dirty="0">
                <a:solidFill>
                  <a:srgbClr val="FFFFFF"/>
                </a:solidFill>
              </a:rPr>
              <a:t>” o informará el pago vía telefónica.</a:t>
            </a:r>
            <a:endParaRPr lang="es-ES" sz="2500" dirty="0">
              <a:solidFill>
                <a:srgbClr val="FFFFFF"/>
              </a:solidFill>
            </a:endParaRPr>
          </a:p>
          <a:p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7C80A87-4922-22E0-42CB-8D632928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41" y="17434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3500" b="1" u="sng" dirty="0">
                <a:solidFill>
                  <a:srgbClr val="FFFFFF"/>
                </a:solidFill>
              </a:rPr>
              <a:t>Proceder</a:t>
            </a:r>
            <a:endParaRPr lang="es-CL" sz="3500" b="1" u="sng" dirty="0">
              <a:solidFill>
                <a:srgbClr val="FFFF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0C725A-28EB-43A7-B8FD-CA4365F8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17" y="174349"/>
            <a:ext cx="1043467" cy="94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4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B5219-62D5-7659-C2F6-FED00028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FFFFFF"/>
                </a:solidFill>
              </a:rPr>
              <a:t>Contexto Normativo</a:t>
            </a:r>
            <a:endParaRPr lang="es-CL" b="1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F4793C-AF24-64B4-2E4C-541670EDD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ES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Ley 21.021, de 2017, que "Proporciona reparación y asistencia en rehabilitación a las víctimas de explosión de minas u otros artefactos explosivos militares abandonados y sin estallar".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endParaRPr lang="es-E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ES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Ley Anual de Presupuestos aprobada para la Subsecretaría para las Fuerzas Armadas.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endParaRPr lang="es-E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ES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Resolución Exenta </a:t>
            </a:r>
            <a:r>
              <a:rPr lang="es-ES" b="0" i="0" u="none" strike="noStrike" dirty="0" err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N°</a:t>
            </a:r>
            <a:r>
              <a:rPr lang="es-ES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 6.701, de fecha 28 de octubre de 2022, de la Subsecretaría para las Fuerzas Armadas, que aprueba el Procedimiento interno para el reembolso de copagos médicos, traslados, alimentación y hospedaje de beneficiarios/as Ley 21.021.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4F977-5C98-0A91-5E36-F78A48480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96" y="365125"/>
            <a:ext cx="1043467" cy="94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5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5883B081-1624-333D-CA94-47977185D11B}"/>
              </a:ext>
            </a:extLst>
          </p:cNvPr>
          <p:cNvSpPr txBox="1">
            <a:spLocks/>
          </p:cNvSpPr>
          <p:nvPr/>
        </p:nvSpPr>
        <p:spPr>
          <a:xfrm>
            <a:off x="1146495" y="1855873"/>
            <a:ext cx="9144000" cy="685078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Unidad de Reparación y asistencia en rehabilitación a las víctimas de explosión de minas y otros artefactos explosivos militares​</a:t>
            </a:r>
            <a:endParaRPr lang="es-CL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502BA5-E11F-8CD0-3723-154A5984D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033" y="375406"/>
            <a:ext cx="1304925" cy="1180550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569375F5-7F9B-6641-0B01-4F2FC7EC3188}"/>
              </a:ext>
            </a:extLst>
          </p:cNvPr>
          <p:cNvSpPr txBox="1">
            <a:spLocks/>
          </p:cNvSpPr>
          <p:nvPr/>
        </p:nvSpPr>
        <p:spPr>
          <a:xfrm>
            <a:off x="1146496" y="2768171"/>
            <a:ext cx="9144000" cy="822317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beneficiariosley21021@defensa.cl</a:t>
            </a:r>
          </a:p>
          <a:p>
            <a:pPr marL="0" indent="0" algn="ctr">
              <a:buNone/>
            </a:pPr>
            <a:r>
              <a:rPr lang="es-E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+569 3232 68 27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733426D9-CBC7-C49C-E50E-40E3950DD722}"/>
              </a:ext>
            </a:extLst>
          </p:cNvPr>
          <p:cNvSpPr txBox="1">
            <a:spLocks/>
          </p:cNvSpPr>
          <p:nvPr/>
        </p:nvSpPr>
        <p:spPr>
          <a:xfrm>
            <a:off x="1146495" y="5043612"/>
            <a:ext cx="9144000" cy="1204956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Lorena Allendes Astudillo, Asistente Social</a:t>
            </a:r>
          </a:p>
          <a:p>
            <a:pPr marL="0" indent="0" algn="ctr">
              <a:buNone/>
            </a:pPr>
            <a:r>
              <a:rPr lang="es-CL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Encargada Unidad de Reparación y Asistencia a Beneficiarios/as Ley N°21.021</a:t>
            </a:r>
          </a:p>
          <a:p>
            <a:pPr marL="0" indent="0" algn="ctr">
              <a:buNone/>
            </a:pPr>
            <a:r>
              <a:rPr lang="es-CL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(56 2) 2937 99 56</a:t>
            </a:r>
          </a:p>
          <a:p>
            <a:pPr marL="0" indent="0" algn="ctr">
              <a:buNone/>
            </a:pPr>
            <a:r>
              <a:rPr lang="es-CL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lorena.allendes@defensa.cl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2BBD6D2C-329E-B485-469D-C095216A42CA}"/>
              </a:ext>
            </a:extLst>
          </p:cNvPr>
          <p:cNvSpPr txBox="1">
            <a:spLocks/>
          </p:cNvSpPr>
          <p:nvPr/>
        </p:nvSpPr>
        <p:spPr>
          <a:xfrm>
            <a:off x="1146495" y="3714572"/>
            <a:ext cx="9144000" cy="1204956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Lorena Raby Contreras, Administradora Pública</a:t>
            </a:r>
          </a:p>
          <a:p>
            <a:pPr marL="0" indent="0" algn="ctr">
              <a:buNone/>
            </a:pPr>
            <a:r>
              <a:rPr lang="es-CL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Encargada Tramitación de Reembolsos</a:t>
            </a:r>
          </a:p>
          <a:p>
            <a:pPr marL="0" indent="0" algn="ctr">
              <a:buNone/>
            </a:pPr>
            <a:r>
              <a:rPr lang="es-CL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(56 2) 3243 22 23 </a:t>
            </a:r>
          </a:p>
          <a:p>
            <a:pPr marL="0" indent="0" algn="ctr">
              <a:buNone/>
            </a:pPr>
            <a:r>
              <a:rPr lang="es-CL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lorena.raby@defensa.cl</a:t>
            </a:r>
          </a:p>
        </p:txBody>
      </p:sp>
    </p:spTree>
    <p:extLst>
      <p:ext uri="{BB962C8B-B14F-4D97-AF65-F5344CB8AC3E}">
        <p14:creationId xmlns:p14="http://schemas.microsoft.com/office/powerpoint/2010/main" val="251628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B0FD2-9759-C674-D6BF-67A5305E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393" y="1309591"/>
            <a:ext cx="10447471" cy="666357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i="0" dirty="0">
                <a:solidFill>
                  <a:srgbClr val="FFFFFF"/>
                </a:solidFill>
                <a:effectLst/>
                <a:latin typeface="Calibri Light" panose="020F0302020204030204" pitchFamily="34" charset="0"/>
              </a:rPr>
              <a:t>Propósito del Procedimiento de Reembolso</a:t>
            </a:r>
            <a:endParaRPr lang="es-CL" b="1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5C95CD-4135-6DF3-A168-E24F2C475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264" y="2217464"/>
            <a:ext cx="10515600" cy="38477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>
                <a:solidFill>
                  <a:srgbClr val="FFFFFF"/>
                </a:solidFill>
              </a:rPr>
              <a:t>Regular el financiamiento de copagos médicos, traslados, alimentación y/u hospedaje de beneficiarios Ley 21.021, asociados a la concurrencia del beneficiario/a y su acompañante (*) a los establecimientos de salud para acceder a prestaciones médicas relacionadas a tratar las secuelas de accidentes sufridos por explosión de minas u otros artefactos explosivos militares abandonados y sin estallar.</a:t>
            </a:r>
          </a:p>
          <a:p>
            <a:pPr marL="0" indent="0" algn="just">
              <a:buNone/>
            </a:pPr>
            <a:endParaRPr lang="es-ES" dirty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r>
              <a:rPr lang="es-CL" sz="2200" dirty="0">
                <a:solidFill>
                  <a:srgbClr val="FFFFFF"/>
                </a:solidFill>
              </a:rPr>
              <a:t>(*) Beneficio extensible a acompañante cuando beneficiario/a posee dificultad de movilidad (movilidad reducida indicada en Certificado de Discapacidad) o deficiencia de interrelaciones personales para recibir atención médica.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FE6D4C-80F1-F4C6-A1B0-46AB407F0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96" y="365125"/>
            <a:ext cx="1043467" cy="94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9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CB430-3BC6-38A9-8E38-310A8713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1325563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FFFFFF"/>
                </a:solidFill>
              </a:rPr>
              <a:t>Ítems Reembolsables</a:t>
            </a:r>
            <a:endParaRPr lang="es-CL" b="1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3F626E-FFBF-DB11-3452-E43EEA0EC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3300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s-ES" dirty="0">
                <a:solidFill>
                  <a:srgbClr val="FFFFFF"/>
                </a:solidFill>
              </a:rPr>
              <a:t>Copagos médicos</a:t>
            </a:r>
          </a:p>
          <a:p>
            <a:pPr marL="514350" indent="-514350">
              <a:buFont typeface="+mj-lt"/>
              <a:buAutoNum type="alphaLcParenR"/>
            </a:pPr>
            <a:r>
              <a:rPr lang="es-ES" dirty="0">
                <a:solidFill>
                  <a:srgbClr val="FFFFFF"/>
                </a:solidFill>
              </a:rPr>
              <a:t>Traslados terrestres y marítimos</a:t>
            </a:r>
          </a:p>
          <a:p>
            <a:pPr marL="514350" indent="-514350">
              <a:buFont typeface="+mj-lt"/>
              <a:buAutoNum type="alphaLcParenR"/>
            </a:pPr>
            <a:r>
              <a:rPr lang="es-ES" dirty="0">
                <a:solidFill>
                  <a:srgbClr val="FFFFFF"/>
                </a:solidFill>
              </a:rPr>
              <a:t>Traslados aéreos</a:t>
            </a:r>
          </a:p>
          <a:p>
            <a:pPr marL="514350" indent="-514350">
              <a:buFont typeface="+mj-lt"/>
              <a:buAutoNum type="alphaLcParenR"/>
            </a:pPr>
            <a:r>
              <a:rPr lang="es-ES" dirty="0">
                <a:solidFill>
                  <a:srgbClr val="FFFFFF"/>
                </a:solidFill>
              </a:rPr>
              <a:t>Combustible, peaje y/o estacionamiento</a:t>
            </a:r>
          </a:p>
          <a:p>
            <a:pPr marL="514350" indent="-514350">
              <a:buFont typeface="+mj-lt"/>
              <a:buAutoNum type="alphaLcParenR"/>
            </a:pPr>
            <a:r>
              <a:rPr lang="es-ES" dirty="0">
                <a:solidFill>
                  <a:srgbClr val="FFFFFF"/>
                </a:solidFill>
              </a:rPr>
              <a:t>Reprogramación de traslados y/u hospedaje</a:t>
            </a:r>
          </a:p>
          <a:p>
            <a:pPr marL="514350" indent="-514350">
              <a:buFont typeface="+mj-lt"/>
              <a:buAutoNum type="alphaLcParenR"/>
            </a:pPr>
            <a:r>
              <a:rPr lang="es-ES" dirty="0">
                <a:solidFill>
                  <a:srgbClr val="FFFFFF"/>
                </a:solidFill>
              </a:rPr>
              <a:t>Hospedaje</a:t>
            </a:r>
          </a:p>
          <a:p>
            <a:pPr marL="514350" indent="-514350">
              <a:buFont typeface="+mj-lt"/>
              <a:buAutoNum type="alphaLcParenR"/>
            </a:pPr>
            <a:r>
              <a:rPr lang="es-ES" dirty="0">
                <a:solidFill>
                  <a:srgbClr val="FFFFFF"/>
                </a:solidFill>
              </a:rPr>
              <a:t>Alimentación</a:t>
            </a:r>
          </a:p>
          <a:p>
            <a:pPr marL="0" indent="0">
              <a:buNone/>
            </a:pPr>
            <a:endParaRPr lang="es-ES" dirty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lphaLcParenR"/>
            </a:pPr>
            <a:endParaRPr lang="es-CL" dirty="0">
              <a:solidFill>
                <a:srgbClr val="FFFFF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312AF8E-96FF-436E-D32F-003B336A1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96" y="365125"/>
            <a:ext cx="1043467" cy="94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0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450A7-A9C7-BCB1-B228-A2C72A9B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041" y="486423"/>
            <a:ext cx="8379918" cy="1325563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FFFFFF"/>
                </a:solidFill>
              </a:rPr>
              <a:t>Condición general para la procedencia del Reembolso</a:t>
            </a:r>
            <a:endParaRPr lang="es-CL" b="1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484B90-6663-E443-1734-7A3F6B4DA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7736"/>
            <a:ext cx="10515600" cy="336352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>
                <a:solidFill>
                  <a:srgbClr val="FFFFFF"/>
                </a:solidFill>
              </a:rPr>
              <a:t>Para proceder con el reembolso de cualquier ítem, debe existir una prestación médica que origine el gasto, la que debe estar identificada como </a:t>
            </a:r>
            <a:r>
              <a:rPr lang="es-ES" u="sng" dirty="0">
                <a:solidFill>
                  <a:srgbClr val="FFFFFF"/>
                </a:solidFill>
              </a:rPr>
              <a:t>tratamiento de secuela provocada por accidente</a:t>
            </a:r>
            <a:r>
              <a:rPr lang="es-ES" dirty="0">
                <a:solidFill>
                  <a:srgbClr val="FFFFFF"/>
                </a:solidFill>
              </a:rPr>
              <a:t>.</a:t>
            </a:r>
          </a:p>
          <a:p>
            <a:pPr algn="just"/>
            <a:endParaRPr lang="es-ES" dirty="0">
              <a:solidFill>
                <a:srgbClr val="FFFFFF"/>
              </a:solidFill>
            </a:endParaRPr>
          </a:p>
          <a:p>
            <a:pPr algn="just"/>
            <a:r>
              <a:rPr lang="es-ES" dirty="0">
                <a:solidFill>
                  <a:srgbClr val="FFFFFF"/>
                </a:solidFill>
              </a:rPr>
              <a:t>Identificación se efectúa a través de la presentación del </a:t>
            </a:r>
            <a:r>
              <a:rPr lang="es-ES" b="1" dirty="0">
                <a:solidFill>
                  <a:srgbClr val="FFFFFF"/>
                </a:solidFill>
              </a:rPr>
              <a:t>“Informe Médico Tratante Ley 21.021”</a:t>
            </a:r>
            <a:r>
              <a:rPr lang="es-ES" dirty="0">
                <a:solidFill>
                  <a:srgbClr val="FFFFFF"/>
                </a:solidFill>
              </a:rPr>
              <a:t>, el que deberá ser completado, firmado y timbrado por el médico tratante / personal de salud involucrado en el tratamiento.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904733-BDA3-1DED-D451-849B40EFB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96" y="365125"/>
            <a:ext cx="1043467" cy="94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9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F22F8F2-4C5B-004E-D764-184224369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862" y="297062"/>
            <a:ext cx="3869068" cy="62638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786D4A1-3F3C-08A0-7360-9033E4E09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96" y="365125"/>
            <a:ext cx="1043467" cy="9440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0574981-DE60-4AF4-6E33-F1733F510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072" y="297061"/>
            <a:ext cx="4089638" cy="62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94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6C43C8A-BE46-1887-02D4-55752DB6B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78" y="2333885"/>
            <a:ext cx="8324461" cy="1325563"/>
          </a:xfrm>
        </p:spPr>
        <p:txBody>
          <a:bodyPr>
            <a:noAutofit/>
          </a:bodyPr>
          <a:lstStyle/>
          <a:p>
            <a:pPr algn="ctr"/>
            <a:r>
              <a:rPr lang="es-ES" sz="5000" b="1" dirty="0">
                <a:solidFill>
                  <a:srgbClr val="FFFFFF"/>
                </a:solidFill>
              </a:rPr>
              <a:t>Condiciones específicas para la procedencia de los Reembolsos</a:t>
            </a:r>
            <a:endParaRPr lang="es-CL" sz="5000" b="1" dirty="0">
              <a:solidFill>
                <a:srgbClr val="FFFF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DEBDC6-6056-86B7-66B6-51534CD30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96" y="365125"/>
            <a:ext cx="1043467" cy="94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F4AE513-B182-F31D-03AF-16AFED968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96" y="365125"/>
            <a:ext cx="1043467" cy="94401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B1953E7-61EB-FB9B-D0F5-9F2A47879201}"/>
              </a:ext>
            </a:extLst>
          </p:cNvPr>
          <p:cNvSpPr txBox="1"/>
          <p:nvPr/>
        </p:nvSpPr>
        <p:spPr>
          <a:xfrm>
            <a:off x="672518" y="1835603"/>
            <a:ext cx="108469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solidFill>
                  <a:srgbClr val="FFFFFF"/>
                </a:solidFill>
              </a:rPr>
              <a:t>No aplicable a beneficiarios/as pertenecientes al Sistema de Salud FONASA, por encontrarse cubiertos por el Art. N°7 de la Ley </a:t>
            </a:r>
            <a:r>
              <a:rPr lang="es-ES" sz="1800" dirty="0" err="1">
                <a:solidFill>
                  <a:srgbClr val="FFFFFF"/>
                </a:solidFill>
              </a:rPr>
              <a:t>N°</a:t>
            </a:r>
            <a:r>
              <a:rPr lang="es-ES" sz="1800" dirty="0">
                <a:solidFill>
                  <a:srgbClr val="FFFFFF"/>
                </a:solidFill>
              </a:rPr>
              <a:t> 21.021, sobre Beneficios Médicos, que otorga el acceso gratuito y preferencial a todas las prestaciones médicas bajo la modalidad institucional (atención en los establecimientos públicos de salud).</a:t>
            </a:r>
            <a:endParaRPr lang="es-CL" sz="1800" dirty="0">
              <a:solidFill>
                <a:srgbClr val="FFFFFF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7AF8FB0-83D5-92BF-5FBC-6E661D2F9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29" y="3285399"/>
            <a:ext cx="9720043" cy="2665697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1EEA2B6A-BBE1-6770-3CBD-34719E41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18" y="51004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3500" b="1" u="sng" dirty="0">
                <a:solidFill>
                  <a:srgbClr val="FFFFFF"/>
                </a:solidFill>
              </a:rPr>
              <a:t>Copagos Médicos</a:t>
            </a:r>
            <a:endParaRPr lang="es-CL" sz="3500" b="1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735AF1D-D0E0-B5D2-FA81-B655C741C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3500" b="1" u="sng" dirty="0">
                <a:solidFill>
                  <a:srgbClr val="FFFFFF"/>
                </a:solidFill>
              </a:rPr>
              <a:t>Copagos Médicos</a:t>
            </a:r>
            <a:endParaRPr lang="es-CL" sz="3500" b="1" u="sng" dirty="0">
              <a:solidFill>
                <a:srgbClr val="FFFF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452D4B-EB95-E184-1290-F2FDEECAE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96" y="365125"/>
            <a:ext cx="1043467" cy="944012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5135A43-1411-CE0F-DD9C-21F15750B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4289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s-ES" sz="2200" dirty="0">
                <a:solidFill>
                  <a:srgbClr val="FFFFFF"/>
                </a:solidFill>
              </a:rPr>
              <a:t>Concepto de Copago Médico: Diferencia que resulte entre la cobertura del Sistema de Salud y el valor de las prestación médica.</a:t>
            </a:r>
          </a:p>
          <a:p>
            <a:pPr algn="just"/>
            <a:endParaRPr lang="es-ES" sz="2200" dirty="0">
              <a:solidFill>
                <a:srgbClr val="FFFFFF"/>
              </a:solidFill>
            </a:endParaRPr>
          </a:p>
          <a:p>
            <a:pPr algn="just"/>
            <a:r>
              <a:rPr lang="es-ES" sz="2200" dirty="0">
                <a:solidFill>
                  <a:srgbClr val="FFFFFF"/>
                </a:solidFill>
              </a:rPr>
              <a:t>La prestación será reembolsada luego de haberse utilizado el Sistema de Salud del Beneficiario. 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978655E-A725-C73A-6610-ABBB9C974985}"/>
              </a:ext>
            </a:extLst>
          </p:cNvPr>
          <p:cNvSpPr/>
          <p:nvPr/>
        </p:nvSpPr>
        <p:spPr>
          <a:xfrm>
            <a:off x="1089870" y="4306802"/>
            <a:ext cx="4765646" cy="15991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u="sng" dirty="0"/>
              <a:t>ISAPRES</a:t>
            </a:r>
            <a:endParaRPr lang="es-ES" sz="500" b="1" u="sng" dirty="0"/>
          </a:p>
          <a:p>
            <a:pPr algn="ctr"/>
            <a:endParaRPr lang="es-ES" sz="500" b="1" u="sng" dirty="0"/>
          </a:p>
          <a:p>
            <a:pPr algn="ctr"/>
            <a:endParaRPr lang="es-ES" sz="500" dirty="0"/>
          </a:p>
          <a:p>
            <a:pPr algn="ctr"/>
            <a:r>
              <a:rPr lang="es-ES" dirty="0"/>
              <a:t>Prestaciones Médicas deben ser otorgadas en los prestadores preferenciales de su Plan de Salud (en convenio).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B310408-19F3-D019-9133-4028CFAEF1F2}"/>
              </a:ext>
            </a:extLst>
          </p:cNvPr>
          <p:cNvSpPr/>
          <p:nvPr/>
        </p:nvSpPr>
        <p:spPr>
          <a:xfrm>
            <a:off x="6568580" y="3900880"/>
            <a:ext cx="4240635" cy="2411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u="sng" dirty="0"/>
              <a:t>CAPREDENA, EJÉRCITO, ARMADA</a:t>
            </a:r>
            <a:endParaRPr lang="es-ES" sz="500" b="1" u="sng" dirty="0"/>
          </a:p>
          <a:p>
            <a:pPr algn="ctr"/>
            <a:endParaRPr lang="es-ES" sz="500" b="1" u="sng" dirty="0"/>
          </a:p>
          <a:p>
            <a:pPr algn="ctr"/>
            <a:endParaRPr lang="es-ES" sz="500" dirty="0"/>
          </a:p>
          <a:p>
            <a:pPr algn="ctr"/>
            <a:r>
              <a:rPr lang="es-ES" dirty="0"/>
              <a:t>Prestaciones Médicas deben ser otorgadas en las Instalaciones de Salud CAPREDENA o establecimientos de salud en convenio, </a:t>
            </a:r>
            <a:r>
              <a:rPr lang="es-ES" b="1" dirty="0"/>
              <a:t>previa derivación y/o aceptación de la cobertura por parte del Sistema de Salud.</a:t>
            </a:r>
          </a:p>
        </p:txBody>
      </p:sp>
    </p:spTree>
    <p:extLst>
      <p:ext uri="{BB962C8B-B14F-4D97-AF65-F5344CB8AC3E}">
        <p14:creationId xmlns:p14="http://schemas.microsoft.com/office/powerpoint/2010/main" val="57323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4">
      <a:dk1>
        <a:srgbClr val="034A90"/>
      </a:dk1>
      <a:lt1>
        <a:srgbClr val="02316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1844</Words>
  <Application>Microsoft Office PowerPoint</Application>
  <PresentationFormat>Panorámica</PresentationFormat>
  <Paragraphs>174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Procedimiento de Reembolsos para Beneficiarios/as Ley N° 21.021 </vt:lpstr>
      <vt:lpstr>Contexto Normativo</vt:lpstr>
      <vt:lpstr>Propósito del Procedimiento de Reembolso</vt:lpstr>
      <vt:lpstr>Ítems Reembolsables</vt:lpstr>
      <vt:lpstr>Condición general para la procedencia del Reembolso</vt:lpstr>
      <vt:lpstr>Presentación de PowerPoint</vt:lpstr>
      <vt:lpstr>Condiciones específicas para la procedencia de los Reembolsos</vt:lpstr>
      <vt:lpstr>Copagos Médicos</vt:lpstr>
      <vt:lpstr>Copagos Médicos</vt:lpstr>
      <vt:lpstr>Documentos requeridos para el Reembolso de Copagos Médicos</vt:lpstr>
      <vt:lpstr>Traslados terrestres y marítimos</vt:lpstr>
      <vt:lpstr>Presentación de PowerPoint</vt:lpstr>
      <vt:lpstr>Traslados aéreos</vt:lpstr>
      <vt:lpstr>Combustible, peaje y/o estacionamiento</vt:lpstr>
      <vt:lpstr>Hospedaje</vt:lpstr>
      <vt:lpstr>Reprogramación de traslados y/u hospedaje</vt:lpstr>
      <vt:lpstr>Alimentación</vt:lpstr>
      <vt:lpstr>Presentación de PowerPoint</vt:lpstr>
      <vt:lpstr>Proceder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Procedimiento de Reembolsos para Beneficiarios/as Ley 21.021</dc:title>
  <dc:creator>Lorena Allendes Astudillo</dc:creator>
  <cp:lastModifiedBy>Lorena Allendes Astudillo</cp:lastModifiedBy>
  <cp:revision>8</cp:revision>
  <dcterms:created xsi:type="dcterms:W3CDTF">2023-01-04T21:16:03Z</dcterms:created>
  <dcterms:modified xsi:type="dcterms:W3CDTF">2023-10-11T19:25:19Z</dcterms:modified>
</cp:coreProperties>
</file>